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A81898-B022-4831-BCE5-A632ACED0D5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391669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81898-B022-4831-BCE5-A632ACED0D5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22506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81898-B022-4831-BCE5-A632ACED0D5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456604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81898-B022-4831-BCE5-A632ACED0D5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30306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81898-B022-4831-BCE5-A632ACED0D5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91183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81898-B022-4831-BCE5-A632ACED0D5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72013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A81898-B022-4831-BCE5-A632ACED0D51}"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383030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A81898-B022-4831-BCE5-A632ACED0D51}"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243494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A81898-B022-4831-BCE5-A632ACED0D51}"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334876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81898-B022-4831-BCE5-A632ACED0D51}"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367769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81898-B022-4831-BCE5-A632ACED0D51}"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2719855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81898-B022-4831-BCE5-A632ACED0D51}"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B1481-322C-4352-A4A0-7C520D6EE54C}" type="slidenum">
              <a:rPr lang="en-US" smtClean="0"/>
              <a:t>‹#›</a:t>
            </a:fld>
            <a:endParaRPr lang="en-US"/>
          </a:p>
        </p:txBody>
      </p:sp>
    </p:spTree>
    <p:extLst>
      <p:ext uri="{BB962C8B-B14F-4D97-AF65-F5344CB8AC3E}">
        <p14:creationId xmlns:p14="http://schemas.microsoft.com/office/powerpoint/2010/main" val="253797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81898-B022-4831-BCE5-A632ACED0D51}" type="datetimeFigureOut">
              <a:rPr lang="en-US" smtClean="0"/>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B1481-322C-4352-A4A0-7C520D6EE54C}" type="slidenum">
              <a:rPr lang="en-US" smtClean="0"/>
              <a:t>‹#›</a:t>
            </a:fld>
            <a:endParaRPr lang="en-US"/>
          </a:p>
        </p:txBody>
      </p:sp>
    </p:spTree>
    <p:extLst>
      <p:ext uri="{BB962C8B-B14F-4D97-AF65-F5344CB8AC3E}">
        <p14:creationId xmlns:p14="http://schemas.microsoft.com/office/powerpoint/2010/main" val="1574157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pPr marR="0" rtl="1"/>
            <a:r>
              <a:rPr lang="ar-SA" b="1" i="0" u="none" strike="noStrike" baseline="0" dirty="0" smtClean="0">
                <a:solidFill>
                  <a:srgbClr val="FF0000"/>
                </a:solidFill>
                <a:latin typeface="Simplified Arabic"/>
                <a:cs typeface="Simplified Arabic"/>
              </a:rPr>
              <a:t>أسس</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التدريس</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الجيد</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ويتم</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من</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خلال</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الاتي</a:t>
            </a:r>
            <a:r>
              <a:rPr lang="en-US" b="1" i="0" u="none" strike="noStrike" baseline="0" dirty="0" smtClean="0">
                <a:solidFill>
                  <a:srgbClr val="FF0000"/>
                </a:solidFill>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98256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229600" cy="1143000"/>
          </a:xfrm>
        </p:spPr>
        <p:txBody>
          <a:bodyPr>
            <a:normAutofit fontScale="90000"/>
          </a:bodyPr>
          <a:lstStyle/>
          <a:p>
            <a:pPr rtl="1"/>
            <a:r>
              <a:rPr lang="ar-SA" b="0" i="0" u="none" strike="noStrike" baseline="0" dirty="0" smtClean="0">
                <a:latin typeface="Simplified Arabic"/>
                <a:cs typeface="Simplified Arabic"/>
              </a:rPr>
              <a:t>ان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تكون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بيئة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متلائمة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مع</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مجمل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متغيرات</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الموقف</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التعليمي</a:t>
            </a:r>
            <a:r>
              <a:rPr lang="en-US" b="0" i="0" u="none" strike="noStrike" baseline="0" dirty="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83694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pPr marR="0" rtl="1"/>
            <a:r>
              <a:rPr lang="ar-SA" b="1" i="0" u="none" strike="noStrike" baseline="0" dirty="0" smtClean="0">
                <a:solidFill>
                  <a:srgbClr val="FF0000"/>
                </a:solidFill>
                <a:latin typeface="Simplified Arabic"/>
                <a:cs typeface="Simplified Arabic"/>
              </a:rPr>
              <a:t>تنفيذ</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الدرس</a:t>
            </a:r>
            <a:r>
              <a:rPr lang="en-US" b="1" i="0" u="none" strike="noStrike" baseline="0" dirty="0" smtClean="0">
                <a:solidFill>
                  <a:srgbClr val="FF0000"/>
                </a:solidFill>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133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143000"/>
          </a:xfrm>
        </p:spPr>
        <p:txBody>
          <a:bodyPr>
            <a:normAutofit fontScale="90000"/>
          </a:bodyPr>
          <a:lstStyle/>
          <a:p>
            <a:pPr marR="7200" rtl="1"/>
            <a:r>
              <a:rPr lang="ar-SA" b="0" i="0" u="none" strike="noStrike" baseline="0" dirty="0" smtClean="0">
                <a:latin typeface="Simplified Arabic"/>
                <a:cs typeface="Simplified Arabic"/>
              </a:rPr>
              <a:t>التمهيد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قبل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 </a:t>
            </a:r>
            <a:r>
              <a:rPr lang="ar-SA" b="0" i="0" u="none" strike="noStrike" baseline="0" dirty="0" smtClean="0">
                <a:latin typeface="Simplified Arabic"/>
                <a:cs typeface="Simplified Arabic"/>
              </a:rPr>
              <a:t>هو</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العملية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يعمل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بها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على</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إقامة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علاقة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ودية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بينه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وبين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الطالب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فالمعلم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الناجح</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الذي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يبتدئ</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درسه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بمقدمة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حول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المراد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شرحه،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ومن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فوائده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تشويق</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المتعلمين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للموضوع،</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ومعرفة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مدى</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استعداد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كل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واحد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منهم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وربط</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الحالي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بالدرس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السابق</a:t>
            </a:r>
            <a:r>
              <a:rPr lang="en-US" b="0" i="0" u="none" strike="noStrike" baseline="0" dirty="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2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229600" cy="2514600"/>
          </a:xfrm>
        </p:spPr>
        <p:txBody>
          <a:bodyPr>
            <a:normAutofit fontScale="90000"/>
          </a:bodyPr>
          <a:lstStyle/>
          <a:p>
            <a:pPr rtl="1"/>
            <a:r>
              <a:rPr lang="ar-SA" b="0" i="0" u="none" strike="noStrike" baseline="0" dirty="0" smtClean="0">
                <a:latin typeface="Simplified Arabic"/>
                <a:cs typeface="Simplified Arabic"/>
              </a:rPr>
              <a:t>استخدام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السبورة</a:t>
            </a:r>
            <a:r>
              <a:rPr lang="en-US" b="0" i="0" u="none" strike="noStrike" baseline="0" dirty="0" smtClean="0">
                <a:latin typeface="Simplified Arabic"/>
                <a:cs typeface="Simplified Arabic"/>
              </a:rPr>
              <a:t> :- </a:t>
            </a:r>
            <a:r>
              <a:rPr lang="ar-SA" b="0" i="0" u="none" strike="noStrike" baseline="0" dirty="0" smtClean="0">
                <a:latin typeface="Simplified Arabic"/>
                <a:cs typeface="Simplified Arabic"/>
              </a:rPr>
              <a:t>السبورة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أداة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أدوات</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العملية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التعليمية،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والتي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تكون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عونا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واذا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استخدمها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الاستخدام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الأمثل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الغرفة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الصفية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فأن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ذلك</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يمثل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نصف</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ليضع</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عليها</a:t>
            </a:r>
            <a:r>
              <a:rPr lang="en-US" b="0" i="0" u="none" strike="noStrike" baseline="0" dirty="0" smtClean="0">
                <a:latin typeface="Simplified Arabic"/>
                <a:cs typeface="Simplified Arabic"/>
              </a:rPr>
              <a:t>(</a:t>
            </a:r>
            <a:r>
              <a:rPr lang="ar-SA" b="0" i="0" u="none" strike="noStrike" baseline="0" dirty="0" smtClean="0">
                <a:latin typeface="Simplified Arabic"/>
                <a:cs typeface="Simplified Arabic"/>
              </a:rPr>
              <a:t>المصطلحات</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تعاريف</a:t>
            </a:r>
            <a:r>
              <a:rPr lang="en-US" b="0" i="0" u="none" strike="noStrike" baseline="0" dirty="0" smtClean="0">
                <a:latin typeface="Simplified Arabic"/>
                <a:cs typeface="Simplified Arabic"/>
              </a:rPr>
              <a:t> – </a:t>
            </a:r>
            <a:r>
              <a:rPr lang="ar-SA" b="0" i="0" u="none" strike="noStrike" baseline="0" dirty="0" smtClean="0">
                <a:latin typeface="Simplified Arabic"/>
                <a:cs typeface="Simplified Arabic"/>
              </a:rPr>
              <a:t>مفاهيم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والى</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اخره</a:t>
            </a:r>
            <a:r>
              <a:rPr lang="en-US" b="0" i="0" u="none" strike="noStrike" baseline="0" dirty="0" smtClean="0">
                <a:latin typeface="Simplified Arabic"/>
                <a:cs typeface="Simplified Arabic"/>
              </a:rPr>
              <a:t>(</a:t>
            </a:r>
            <a:endParaRPr lang="en-US" b="0" i="0" u="none" strike="noStrike" baseline="0" dirty="0" smtClean="0">
              <a:latin typeface="Simplified Arabic"/>
              <a:cs typeface="Simplified Arabic"/>
            </a:endParaRPr>
          </a:p>
        </p:txBody>
      </p:sp>
      <p:sp>
        <p:nvSpPr>
          <p:cNvPr id="3" name="Text Placeholder 2"/>
          <p:cNvSpPr>
            <a:spLocks noGrp="1"/>
          </p:cNvSpPr>
          <p:nvPr>
            <p:ph type="body" idx="1"/>
          </p:nvPr>
        </p:nvSpPr>
        <p:spPr>
          <a:xfrm>
            <a:off x="457200" y="1295400"/>
            <a:ext cx="8229600" cy="4830763"/>
          </a:xfrm>
        </p:spPr>
        <p:txBody>
          <a:bodyPr/>
          <a:lstStyle/>
          <a:p>
            <a:endParaRPr lang="en-US" dirty="0"/>
          </a:p>
        </p:txBody>
      </p:sp>
    </p:spTree>
    <p:extLst>
      <p:ext uri="{BB962C8B-B14F-4D97-AF65-F5344CB8AC3E}">
        <p14:creationId xmlns:p14="http://schemas.microsoft.com/office/powerpoint/2010/main" val="2933361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normAutofit fontScale="90000"/>
          </a:bodyPr>
          <a:lstStyle/>
          <a:p>
            <a:pPr rtl="1"/>
            <a:r>
              <a:rPr lang="ar-SA" b="0" i="0" u="none" strike="noStrike" baseline="0" dirty="0" smtClean="0">
                <a:latin typeface="Simplified Arabic"/>
                <a:cs typeface="Simplified Arabic"/>
              </a:rPr>
              <a:t>فن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طرح</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السؤال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طرح</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الأسئلة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الغرفة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الصفية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يعتبر</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الأساس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الذي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تقوم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عليه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العملية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التدريسية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فهو</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يزيد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عملية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التفكير</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لدى</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الطلبة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ويعمقها،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خلال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الأسئلة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الهادفة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يستخدمها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ولطرح</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الأسئلة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أهمية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كبيرة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تحسين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الجو</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الصفي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وكذلك</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يساعد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على</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التفاعل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الإيجابي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بين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والطالب،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فلا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يكون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الطالب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مجرد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فرد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متلقي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للمعلومة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وانما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هو</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الفرد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الذي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يحاور</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ويناقش</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داخل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الغرفة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الصفية</a:t>
            </a:r>
            <a:r>
              <a:rPr lang="en-US" b="0" i="0" u="none" strike="noStrike" baseline="0" dirty="0" smtClean="0">
                <a:latin typeface="Simplified Arabic"/>
                <a:cs typeface="Simplified Arabic"/>
              </a:rPr>
              <a:t> .</a:t>
            </a:r>
          </a:p>
        </p:txBody>
      </p:sp>
      <p:sp>
        <p:nvSpPr>
          <p:cNvPr id="3" name="Text Placeholder 2"/>
          <p:cNvSpPr>
            <a:spLocks noGrp="1"/>
          </p:cNvSpPr>
          <p:nvPr>
            <p:ph type="body" idx="1"/>
          </p:nvPr>
        </p:nvSpPr>
        <p:spPr>
          <a:xfrm>
            <a:off x="381000" y="762000"/>
            <a:ext cx="8229600" cy="5562600"/>
          </a:xfrm>
        </p:spPr>
        <p:txBody>
          <a:bodyPr/>
          <a:lstStyle/>
          <a:p>
            <a:endParaRPr lang="en-US" dirty="0"/>
          </a:p>
        </p:txBody>
      </p:sp>
    </p:spTree>
    <p:extLst>
      <p:ext uri="{BB962C8B-B14F-4D97-AF65-F5344CB8AC3E}">
        <p14:creationId xmlns:p14="http://schemas.microsoft.com/office/powerpoint/2010/main" val="258496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76600"/>
            <a:ext cx="8229600" cy="1143000"/>
          </a:xfrm>
        </p:spPr>
        <p:txBody>
          <a:bodyPr>
            <a:normAutofit fontScale="90000"/>
          </a:bodyPr>
          <a:lstStyle/>
          <a:p>
            <a:pPr rtl="1"/>
            <a:r>
              <a:rPr lang="ar-SA" b="0" i="0" u="none" strike="noStrike" baseline="0" dirty="0" smtClean="0">
                <a:latin typeface="Simplified Arabic"/>
                <a:cs typeface="Simplified Arabic"/>
              </a:rPr>
              <a:t>الواجبات</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المدرسية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الواجب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المنزلي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الذي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يضعه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للطالب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يخلق</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نوعا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التعاون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بين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والطالب،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وتربي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الواجبات</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داخل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الغرفة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الصفية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ايضا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لدى</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الطالب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الشعور</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بالمسؤلية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تجاه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نفسه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والاهتمام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بالوقت</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وقيمته</a:t>
            </a:r>
            <a:r>
              <a:rPr lang="en-US" b="0" i="0" u="none" strike="noStrike" baseline="0" dirty="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60356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3505200"/>
          </a:xfrm>
        </p:spPr>
        <p:txBody>
          <a:bodyPr>
            <a:normAutofit fontScale="90000"/>
          </a:bodyPr>
          <a:lstStyle/>
          <a:p>
            <a:pPr rtl="1"/>
            <a:r>
              <a:rPr lang="ar-SA" b="0" i="0" u="none" strike="noStrike" baseline="0" dirty="0" smtClean="0">
                <a:latin typeface="Simplified Arabic"/>
                <a:cs typeface="Simplified Arabic"/>
              </a:rPr>
              <a:t>الغلق</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او</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الخاتمة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هي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الافعال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والاقوال</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يقوم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بها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حتى</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ينهي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عرض</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المطروح</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نهاية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مناسبة،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ومهارة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الغلق</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هذه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تساعد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الطلبة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على</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تنظيم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المعلومات</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تلقيها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ويعد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الغلق</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نشاطا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مكملا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للتهيئة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فالتهيئة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تكون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نشاطا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يبدأ</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اما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الغلق</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فهو</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نشاط</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يختتم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وتظهر</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فائدة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مهارة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الغلق</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جذب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انتباه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الطلبة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وتوجيههم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نهاية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وابراز</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اهم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المعلومات</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تناولها</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ومحاولة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التاكيد</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عليها</a:t>
            </a:r>
            <a:r>
              <a:rPr lang="en-US" b="0" i="0" u="none" strike="noStrike" baseline="0" dirty="0" smtClean="0">
                <a:latin typeface="Simplified Arabic"/>
                <a:cs typeface="Simplified Arabic"/>
              </a:rPr>
              <a:t>.</a:t>
            </a:r>
          </a:p>
        </p:txBody>
      </p:sp>
      <p:sp>
        <p:nvSpPr>
          <p:cNvPr id="3" name="Text Placeholder 2"/>
          <p:cNvSpPr>
            <a:spLocks noGrp="1"/>
          </p:cNvSpPr>
          <p:nvPr>
            <p:ph type="body" idx="1"/>
          </p:nvPr>
        </p:nvSpPr>
        <p:spPr>
          <a:xfrm>
            <a:off x="457200" y="762000"/>
            <a:ext cx="8229600" cy="5715000"/>
          </a:xfrm>
        </p:spPr>
        <p:txBody>
          <a:bodyPr/>
          <a:lstStyle/>
          <a:p>
            <a:endParaRPr lang="en-US" dirty="0"/>
          </a:p>
        </p:txBody>
      </p:sp>
    </p:spTree>
    <p:extLst>
      <p:ext uri="{BB962C8B-B14F-4D97-AF65-F5344CB8AC3E}">
        <p14:creationId xmlns:p14="http://schemas.microsoft.com/office/powerpoint/2010/main" val="738176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en-US" b="0" i="0" u="none" strike="noStrike" baseline="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56806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229600" cy="1143000"/>
          </a:xfrm>
        </p:spPr>
        <p:txBody>
          <a:bodyPr>
            <a:normAutofit fontScale="90000"/>
          </a:bodyPr>
          <a:lstStyle/>
          <a:p>
            <a:pPr marR="0" rtl="1"/>
            <a:r>
              <a:rPr lang="ar-SA" b="0" i="0" u="none" strike="noStrike" baseline="0" dirty="0" smtClean="0">
                <a:latin typeface="Simplified Arabic"/>
                <a:cs typeface="Simplified Arabic"/>
              </a:rPr>
              <a:t>المدرس</a:t>
            </a:r>
            <a:r>
              <a:rPr lang="en-US" b="0" i="0" u="none" strike="noStrike" baseline="0" dirty="0" smtClean="0">
                <a:latin typeface="Simplified Arabic"/>
                <a:cs typeface="Simplified Arabic"/>
              </a:rPr>
              <a:t> – </a:t>
            </a:r>
            <a:r>
              <a:rPr lang="ar-SA" b="0" i="0" u="none" strike="noStrike" baseline="0" dirty="0" smtClean="0">
                <a:latin typeface="Simplified Arabic"/>
                <a:cs typeface="Simplified Arabic"/>
              </a:rPr>
              <a:t>الطالب</a:t>
            </a:r>
            <a:r>
              <a:rPr lang="en-US" b="0" i="0" u="none" strike="noStrike" baseline="0" dirty="0" smtClean="0">
                <a:latin typeface="Simplified Arabic"/>
                <a:cs typeface="Simplified Arabic"/>
              </a:rPr>
              <a:t> – </a:t>
            </a:r>
            <a:r>
              <a:rPr lang="ar-SA" b="0" i="0" u="none" strike="noStrike" baseline="0" dirty="0" smtClean="0">
                <a:latin typeface="Simplified Arabic"/>
                <a:cs typeface="Simplified Arabic"/>
              </a:rPr>
              <a:t>الضبط</a:t>
            </a:r>
            <a:r>
              <a:rPr lang="en-US" b="0" i="0" u="none" strike="noStrike" baseline="0" dirty="0" smtClean="0">
                <a:latin typeface="Simplified Arabic"/>
                <a:cs typeface="Simplified Arabic"/>
              </a:rPr>
              <a:t> – </a:t>
            </a:r>
            <a:r>
              <a:rPr lang="ar-SA" b="0" i="0" u="none" strike="noStrike" baseline="0" dirty="0" smtClean="0">
                <a:latin typeface="Simplified Arabic"/>
                <a:cs typeface="Simplified Arabic"/>
              </a:rPr>
              <a:t>الدرس</a:t>
            </a:r>
            <a:r>
              <a:rPr lang="en-US" b="0" i="0" u="none" strike="noStrike" baseline="0" dirty="0" smtClean="0">
                <a:latin typeface="Simplified Arabic"/>
                <a:cs typeface="Simplified Arabic"/>
              </a:rPr>
              <a:t> – </a:t>
            </a:r>
            <a:r>
              <a:rPr lang="ar-SA" b="0" i="0" u="none" strike="noStrike" baseline="0" dirty="0" smtClean="0">
                <a:latin typeface="Simplified Arabic"/>
                <a:cs typeface="Simplified Arabic"/>
              </a:rPr>
              <a:t>الطريقة</a:t>
            </a:r>
            <a:r>
              <a:rPr lang="en-US" b="0" i="0" u="none" strike="noStrike" baseline="0" dirty="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5427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pPr marR="0" rtl="1"/>
            <a:r>
              <a:rPr lang="ar-SA" b="1" i="0" u="none" strike="noStrike" baseline="0" dirty="0" smtClean="0">
                <a:solidFill>
                  <a:srgbClr val="FF0000"/>
                </a:solidFill>
                <a:latin typeface="Simplified Arabic"/>
                <a:cs typeface="Simplified Arabic"/>
              </a:rPr>
              <a:t>المبادئ</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التي</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يقوم</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عليها</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التدريس</a:t>
            </a:r>
            <a:r>
              <a:rPr lang="en-US" b="1" i="0" u="none" strike="noStrike" baseline="0" dirty="0" smtClean="0">
                <a:solidFill>
                  <a:srgbClr val="FF0000"/>
                </a:solidFill>
                <a:latin typeface="Simplified Arabic"/>
                <a:cs typeface="Simplified Arabic"/>
              </a:rPr>
              <a:t> </a:t>
            </a:r>
            <a:r>
              <a:rPr lang="ar-SA" b="1" i="0" u="none" strike="noStrike" baseline="0" dirty="0" smtClean="0">
                <a:solidFill>
                  <a:srgbClr val="FF0000"/>
                </a:solidFill>
                <a:latin typeface="Simplified Arabic"/>
                <a:cs typeface="Simplified Arabic"/>
              </a:rPr>
              <a:t>الجيد</a:t>
            </a:r>
            <a:r>
              <a:rPr lang="en-US" b="1" i="0" u="none" strike="noStrike" baseline="0" dirty="0" smtClean="0">
                <a:solidFill>
                  <a:srgbClr val="FF0000"/>
                </a:solidFill>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738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19400"/>
            <a:ext cx="8229600" cy="1143000"/>
          </a:xfrm>
        </p:spPr>
        <p:txBody>
          <a:bodyPr>
            <a:normAutofit fontScale="90000"/>
          </a:bodyPr>
          <a:lstStyle/>
          <a:p>
            <a:pPr marR="7200" rtl="1"/>
            <a:r>
              <a:rPr lang="ar-SA" b="0" i="0" u="none" strike="noStrike" baseline="0" dirty="0" smtClean="0">
                <a:latin typeface="Simplified Arabic"/>
                <a:cs typeface="Simplified Arabic"/>
              </a:rPr>
              <a:t>مراعاة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الخلفية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المعرفية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للطالب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وقدراته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وامكاناته</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واهتماماته</a:t>
            </a:r>
            <a:r>
              <a:rPr lang="en-US" b="0" i="0" u="none" strike="noStrike" baseline="0" dirty="0" smtClean="0">
                <a:latin typeface="Simplified Arabic"/>
                <a:cs typeface="Simplified Arabic"/>
              </a:rPr>
              <a:t>.</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31163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0" i="0" u="none" strike="noStrike" baseline="0" smtClean="0">
                <a:latin typeface="Simplified Arabic"/>
                <a:cs typeface="Simplified Arabic"/>
              </a:rPr>
              <a:t>وضع</a:t>
            </a:r>
            <a:r>
              <a:rPr lang="en-US" b="0" i="0" u="none" strike="noStrike" baseline="0" smtClean="0">
                <a:latin typeface="Simplified Arabic"/>
                <a:cs typeface="Simplified Arabic"/>
              </a:rPr>
              <a:t> </a:t>
            </a:r>
            <a:r>
              <a:rPr lang="ar-SA" b="0" i="0" u="none" strike="noStrike" baseline="0" smtClean="0">
                <a:latin typeface="Simplified Arabic"/>
                <a:cs typeface="Simplified Arabic"/>
              </a:rPr>
              <a:t>الهدف</a:t>
            </a:r>
            <a:r>
              <a:rPr lang="en-US" b="0" i="0" u="none" strike="noStrike" baseline="0" smtClean="0">
                <a:latin typeface="Simplified Arabic"/>
                <a:cs typeface="Simplified Arabic"/>
              </a:rPr>
              <a:t> </a:t>
            </a:r>
            <a:r>
              <a:rPr lang="ar-SA" b="0" i="0" u="none" strike="noStrike" baseline="0" smtClean="0">
                <a:latin typeface="Simplified Arabic"/>
                <a:cs typeface="Simplified Arabic"/>
              </a:rPr>
              <a:t>من</a:t>
            </a:r>
            <a:r>
              <a:rPr lang="en-US" b="0" i="0" u="none" strike="noStrike" baseline="0" smtClean="0">
                <a:latin typeface="Simplified Arabic"/>
                <a:cs typeface="Simplified Arabic"/>
              </a:rPr>
              <a:t> </a:t>
            </a:r>
            <a:r>
              <a:rPr lang="ar-SA" b="0" i="0" u="none" strike="noStrike" baseline="0" smtClean="0">
                <a:latin typeface="Simplified Arabic"/>
                <a:cs typeface="Simplified Arabic"/>
              </a:rPr>
              <a:t>الدرس</a:t>
            </a:r>
            <a:r>
              <a:rPr lang="en-US" b="0" i="0" u="none" strike="noStrike" baseline="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56354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0" i="0" u="none" strike="noStrike" baseline="0" smtClean="0">
                <a:latin typeface="Simplified Arabic"/>
                <a:cs typeface="Simplified Arabic"/>
              </a:rPr>
              <a:t>استعمال</a:t>
            </a:r>
            <a:r>
              <a:rPr lang="en-US" b="0" i="0" u="none" strike="noStrike" baseline="0" smtClean="0">
                <a:latin typeface="Simplified Arabic"/>
                <a:cs typeface="Simplified Arabic"/>
              </a:rPr>
              <a:t> </a:t>
            </a:r>
            <a:r>
              <a:rPr lang="ar-SA" b="0" i="0" u="none" strike="noStrike" baseline="0" smtClean="0">
                <a:latin typeface="Simplified Arabic"/>
                <a:cs typeface="Simplified Arabic"/>
              </a:rPr>
              <a:t>اكثر</a:t>
            </a:r>
            <a:r>
              <a:rPr lang="en-US" b="0" i="0" u="none" strike="noStrike" baseline="0" smtClean="0">
                <a:latin typeface="Simplified Arabic"/>
                <a:cs typeface="Simplified Arabic"/>
              </a:rPr>
              <a:t> </a:t>
            </a:r>
            <a:r>
              <a:rPr lang="ar-SA" b="0" i="0" u="none" strike="noStrike" baseline="0" smtClean="0">
                <a:latin typeface="Simplified Arabic"/>
                <a:cs typeface="Simplified Arabic"/>
              </a:rPr>
              <a:t>من</a:t>
            </a:r>
            <a:r>
              <a:rPr lang="en-US" b="0" i="0" u="none" strike="noStrike" baseline="0" smtClean="0">
                <a:latin typeface="Simplified Arabic"/>
                <a:cs typeface="Simplified Arabic"/>
              </a:rPr>
              <a:t> </a:t>
            </a:r>
            <a:r>
              <a:rPr lang="ar-SA" b="0" i="0" u="none" strike="noStrike" baseline="0" smtClean="0">
                <a:latin typeface="Simplified Arabic"/>
                <a:cs typeface="Simplified Arabic"/>
              </a:rPr>
              <a:t>حاسة</a:t>
            </a:r>
            <a:r>
              <a:rPr lang="en-US" b="0" i="0" u="none" strike="noStrike" baseline="0" smtClean="0">
                <a:latin typeface="Simplified Arabic"/>
                <a:cs typeface="Simplified Arabic"/>
              </a:rPr>
              <a:t> </a:t>
            </a:r>
            <a:r>
              <a:rPr lang="ar-SA" b="0" i="0" u="none" strike="noStrike" baseline="0" smtClean="0">
                <a:latin typeface="Simplified Arabic"/>
                <a:cs typeface="Simplified Arabic"/>
              </a:rPr>
              <a:t>في</a:t>
            </a:r>
            <a:r>
              <a:rPr lang="en-US" b="0" i="0" u="none" strike="noStrike" baseline="0" smtClean="0">
                <a:latin typeface="Simplified Arabic"/>
                <a:cs typeface="Simplified Arabic"/>
              </a:rPr>
              <a:t> </a:t>
            </a:r>
            <a:r>
              <a:rPr lang="ar-SA" b="0" i="0" u="none" strike="noStrike" baseline="0" smtClean="0">
                <a:latin typeface="Simplified Arabic"/>
                <a:cs typeface="Simplified Arabic"/>
              </a:rPr>
              <a:t>عملية</a:t>
            </a:r>
            <a:r>
              <a:rPr lang="en-US" b="0" i="0" u="none" strike="noStrike" baseline="0" smtClean="0">
                <a:latin typeface="Simplified Arabic"/>
                <a:cs typeface="Simplified Arabic"/>
              </a:rPr>
              <a:t> </a:t>
            </a:r>
            <a:r>
              <a:rPr lang="ar-SA" b="0" i="0" u="none" strike="noStrike" baseline="0" smtClean="0">
                <a:latin typeface="Simplified Arabic"/>
                <a:cs typeface="Simplified Arabic"/>
              </a:rPr>
              <a:t>التدريس</a:t>
            </a:r>
            <a:r>
              <a:rPr lang="en-US" b="0" i="0" u="none" strike="noStrike" baseline="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162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pPr rtl="1"/>
            <a:r>
              <a:rPr lang="ar-SA" b="0" i="0" u="none" strike="noStrike" baseline="0" dirty="0" smtClean="0">
                <a:latin typeface="Simplified Arabic"/>
                <a:cs typeface="Simplified Arabic"/>
              </a:rPr>
              <a:t>ينبغي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يتحدى</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قدرات</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الطالب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ويشبعها</a:t>
            </a:r>
            <a:r>
              <a:rPr lang="en-US" b="0" i="0" u="none" strike="noStrike" baseline="0" dirty="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32208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pPr rtl="1"/>
            <a:r>
              <a:rPr lang="ar-SA" b="0" i="0" u="none" strike="noStrike" baseline="0" dirty="0" smtClean="0">
                <a:latin typeface="Simplified Arabic"/>
                <a:cs typeface="Simplified Arabic"/>
              </a:rPr>
              <a:t>ينبغي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ان</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يؤدي</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التعلم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بالطالب</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فهم</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وظيفي</a:t>
            </a:r>
            <a:r>
              <a:rPr lang="en-US" b="0" i="0" u="none" strike="noStrike" baseline="0" dirty="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05812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a:lstStyle/>
          <a:p>
            <a:pPr rtl="1"/>
            <a:r>
              <a:rPr lang="ar-SA" b="0" i="0" u="none" strike="noStrike" baseline="0" dirty="0" smtClean="0">
                <a:latin typeface="Simplified Arabic"/>
                <a:cs typeface="Simplified Arabic"/>
              </a:rPr>
              <a:t>مراعاة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الحالة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الوجدانية</a:t>
            </a:r>
            <a:r>
              <a:rPr lang="en-US" b="0" i="0" u="none" strike="noStrike" baseline="0" dirty="0" smtClean="0">
                <a:latin typeface="Simplified Arabic"/>
                <a:cs typeface="Simplified Arabic"/>
              </a:rPr>
              <a:t> </a:t>
            </a:r>
            <a:r>
              <a:rPr lang="ar-SA" b="0" i="0" u="none" strike="noStrike" baseline="0" dirty="0" smtClean="0">
                <a:latin typeface="Simplified Arabic"/>
                <a:cs typeface="Simplified Arabic"/>
              </a:rPr>
              <a:t>للطالب</a:t>
            </a:r>
            <a:r>
              <a:rPr lang="en-US" b="0" i="0" u="none" strike="noStrike" baseline="0" dirty="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50352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342</Words>
  <Application>Microsoft Office PowerPoint</Application>
  <PresentationFormat>On-screen Show (4:3)</PresentationFormat>
  <Paragraphs>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أسس التدريس الجيد ويتم من خلال الاتي:-</vt:lpstr>
      <vt:lpstr>المدرس – الطالب – الضبط – الدرس – الطريقة.</vt:lpstr>
      <vt:lpstr>المبادئ التي يقوم عليها التدريس الجيد:-</vt:lpstr>
      <vt:lpstr>مراعاة الخلفية المعرفية للطالب وقدراته وامكاناته واهتماماته.</vt:lpstr>
      <vt:lpstr>وضع الهدف من الدرس.</vt:lpstr>
      <vt:lpstr>استعمال اكثر من حاسة في عملية التدريس.</vt:lpstr>
      <vt:lpstr>ينبغي ان يتحدى التعلم قدرات الطالب ويشبعها.</vt:lpstr>
      <vt:lpstr>ينبغي ان يؤدي التعلم بالطالب فهم وظيفي.</vt:lpstr>
      <vt:lpstr>مراعاة الحالة الوجدانية للطالب.</vt:lpstr>
      <vt:lpstr>ان تكون بيئة التعلم متلائمة مع مجمل متغيرات الموقف التعليمي.</vt:lpstr>
      <vt:lpstr>تنفيذ الدرس:-</vt:lpstr>
      <vt:lpstr>التمهيد قبل الدرس : هو العملية التي يعمل بها المعلم على إقامة علاقة ودية بينه وبين الطالب فالمعلم الناجح الذي يبتدئ درسه بمقدمة حول الدرس المراد شرحه، ومن فوائده تشويق المتعلمين للموضوع، ومعرفة مدى استعداد كل واحد منهم وربط الدرس الحالي بالدرس السابق.</vt:lpstr>
      <vt:lpstr>استخدام السبورة :- السبورة أداة من أدوات العملية التعليمية، والتي تكون عونا للمعلم واذا استخدمها المعلم الاستخدام الأمثل في الغرفة الصفية فأن ذلك يمثل نصف الدرس ليضع عليها(المصطلحات- تعاريف – مفاهيم والى اخره(</vt:lpstr>
      <vt:lpstr>فن طرح السؤال:- ان طرح الأسئلة في الغرفة الصفية يعتبر الأساس الذي تقوم عليه العملية التدريسية فهو يزيد من عملية التفكير لدى الطلبة ويعمقها، من خلال الأسئلة الهادفة التي يستخدمها المعلم، ولطرح الأسئلة أهمية كبيرة في تحسين الجو الصفي  وكذلك يساعد على التفاعل الإيجابي بين المعلم والطالب، فلا يكون الطالب مجرد فرد متلقي للمعلومة وانما هو الفرد الذي يحاور ويناقش داخل الغرفة الصفية .</vt:lpstr>
      <vt:lpstr>الواجبات المدرسية:- الواجب المنزلي الذي يضعه المعلم للطالب يخلق نوعا من التعاون بين المعلم والطالب، وتربي الواجبات داخل الغرفة الصفية ايضا لدى الطالب الشعور بالمسؤلية تجاه نفسه والاهتمام بالوقت وقيمته.</vt:lpstr>
      <vt:lpstr>الغلق او الخاتمة:- هي الافعال والاقوال التي يقوم بها المعلم حتى ينهي عرض الدرس المطروح نهاية مناسبة، ومهارة الغلق هذه تساعد الطلبة على تنظيم المعلومات التي تم تلقيها في الدرس، ويعد الغلق نشاطا مكملا للتهيئة فالتهيئة للدرس تكون نشاطا يبدأ المعلم به اما الغلق فهو نشاط يختتم به الدرس، وتظهر فائدة مهارة الغلق في جذب انتباه الطلبة وتوجيههم نهاية الدرس وابراز اهم المعلومات التي تم تناولها في الدرس ومحاولة التاكيد عليها.</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أسس التدريس الجيد ويتم من خلال الاتي:-</dc:title>
  <dc:creator>DR.Ahmed Saker</dc:creator>
  <cp:lastModifiedBy>DR.Ahmed Saker</cp:lastModifiedBy>
  <cp:revision>1</cp:revision>
  <dcterms:created xsi:type="dcterms:W3CDTF">2018-11-07T10:06:48Z</dcterms:created>
  <dcterms:modified xsi:type="dcterms:W3CDTF">2018-11-07T10:14:08Z</dcterms:modified>
</cp:coreProperties>
</file>